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8"/>
  </p:notesMasterIdLst>
  <p:handoutMasterIdLst>
    <p:handoutMasterId r:id="rId49"/>
  </p:handoutMasterIdLst>
  <p:sldIdLst>
    <p:sldId id="354" r:id="rId2"/>
    <p:sldId id="362" r:id="rId3"/>
    <p:sldId id="257" r:id="rId4"/>
    <p:sldId id="365" r:id="rId5"/>
    <p:sldId id="329" r:id="rId6"/>
    <p:sldId id="364" r:id="rId7"/>
    <p:sldId id="363" r:id="rId8"/>
    <p:sldId id="366" r:id="rId9"/>
    <p:sldId id="330" r:id="rId10"/>
    <p:sldId id="367" r:id="rId11"/>
    <p:sldId id="368" r:id="rId12"/>
    <p:sldId id="369" r:id="rId13"/>
    <p:sldId id="331" r:id="rId14"/>
    <p:sldId id="370" r:id="rId15"/>
    <p:sldId id="371" r:id="rId16"/>
    <p:sldId id="332" r:id="rId17"/>
    <p:sldId id="373" r:id="rId18"/>
    <p:sldId id="374" r:id="rId19"/>
    <p:sldId id="375" r:id="rId20"/>
    <p:sldId id="333" r:id="rId21"/>
    <p:sldId id="376" r:id="rId22"/>
    <p:sldId id="377" r:id="rId23"/>
    <p:sldId id="381" r:id="rId24"/>
    <p:sldId id="379" r:id="rId25"/>
    <p:sldId id="335" r:id="rId26"/>
    <p:sldId id="382" r:id="rId27"/>
    <p:sldId id="383" r:id="rId28"/>
    <p:sldId id="388" r:id="rId29"/>
    <p:sldId id="385" r:id="rId30"/>
    <p:sldId id="387" r:id="rId31"/>
    <p:sldId id="389" r:id="rId32"/>
    <p:sldId id="390" r:id="rId33"/>
    <p:sldId id="391" r:id="rId34"/>
    <p:sldId id="392" r:id="rId35"/>
    <p:sldId id="394" r:id="rId36"/>
    <p:sldId id="395" r:id="rId37"/>
    <p:sldId id="396" r:id="rId38"/>
    <p:sldId id="397" r:id="rId39"/>
    <p:sldId id="355" r:id="rId40"/>
    <p:sldId id="398" r:id="rId41"/>
    <p:sldId id="399" r:id="rId42"/>
    <p:sldId id="400" r:id="rId43"/>
    <p:sldId id="401" r:id="rId44"/>
    <p:sldId id="359" r:id="rId45"/>
    <p:sldId id="263" r:id="rId46"/>
    <p:sldId id="26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JAS" lastIdx="12" clrIdx="0"/>
  <p:cmAuthor id="1" name="Cheryl Slavik" initials="CS" lastIdx="18" clrIdx="1"/>
  <p:cmAuthor id="2" name="NA" initials="N" lastIdx="16" clrIdx="2"/>
  <p:cmAuthor id="3" name="Heather Griffin" initials="HG" lastIdx="1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4203" autoAdjust="0"/>
  </p:normalViewPr>
  <p:slideViewPr>
    <p:cSldViewPr>
      <p:cViewPr varScale="1">
        <p:scale>
          <a:sx n="54" d="100"/>
          <a:sy n="54" d="100"/>
        </p:scale>
        <p:origin x="1764" y="60"/>
      </p:cViewPr>
      <p:guideLst>
        <p:guide orient="horz" pos="2160"/>
        <p:guide pos="2880"/>
      </p:guideLst>
    </p:cSldViewPr>
  </p:slideViewPr>
  <p:outlineViewPr>
    <p:cViewPr>
      <p:scale>
        <a:sx n="33" d="100"/>
        <a:sy n="33" d="100"/>
      </p:scale>
      <p:origin x="0" y="3906"/>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slide" Target="slides/slide3.xml"/><Relationship Id="rId1" Type="http://schemas.openxmlformats.org/officeDocument/2006/relationships/slide" Target="slides/slide2.xml"/><Relationship Id="rId5" Type="http://schemas.openxmlformats.org/officeDocument/2006/relationships/slide" Target="slides/slide46.xml"/><Relationship Id="rId4"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7CEC81-68EF-4799-AD76-B67CADD91BAC}" type="datetimeFigureOut">
              <a:rPr lang="en-US" smtClean="0"/>
              <a:pPr/>
              <a:t>3/5/2016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E6167-B46C-419E-BC99-9BB83C792916}" type="slidenum">
              <a:rPr lang="en-US" smtClean="0"/>
              <a:pPr/>
              <a:t>‹#›</a:t>
            </a:fld>
            <a:endParaRPr lang="en-US" dirty="0"/>
          </a:p>
        </p:txBody>
      </p:sp>
    </p:spTree>
    <p:extLst>
      <p:ext uri="{BB962C8B-B14F-4D97-AF65-F5344CB8AC3E}">
        <p14:creationId xmlns:p14="http://schemas.microsoft.com/office/powerpoint/2010/main" val="1462681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3/5/2016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13293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extLst>
      <p:ext uri="{BB962C8B-B14F-4D97-AF65-F5344CB8AC3E}">
        <p14:creationId xmlns:p14="http://schemas.microsoft.com/office/powerpoint/2010/main" val="1256358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Number</a:t>
            </a:r>
            <a:r>
              <a:rPr lang="en-US" baseline="0" dirty="0"/>
              <a:t> Format gallery includes several common built-in number formats.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extLst>
      <p:ext uri="{BB962C8B-B14F-4D97-AF65-F5344CB8AC3E}">
        <p14:creationId xmlns:p14="http://schemas.microsoft.com/office/powerpoint/2010/main" val="172681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Format</a:t>
            </a:r>
            <a:r>
              <a:rPr lang="en-US" baseline="0" dirty="0"/>
              <a:t> Cells dialog has additional number format options—the result of applying the selected number format displays in the Sample box.</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extLst>
      <p:ext uri="{BB962C8B-B14F-4D97-AF65-F5344CB8AC3E}">
        <p14:creationId xmlns:p14="http://schemas.microsoft.com/office/powerpoint/2010/main" val="433507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table on</a:t>
            </a:r>
            <a:r>
              <a:rPr lang="en-US" baseline="0" dirty="0"/>
              <a:t> this slide shows how different typed dates are completed by Excel.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extLst>
      <p:ext uri="{BB962C8B-B14F-4D97-AF65-F5344CB8AC3E}">
        <p14:creationId xmlns:p14="http://schemas.microsoft.com/office/powerpoint/2010/main" val="349769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Content</a:t>
            </a:r>
            <a:r>
              <a:rPr lang="en-US" baseline="0" dirty="0"/>
              <a:t> refers to the underlying formulas and values found in a cell. Cells can also contain formatting, comments, and hyperlinks. You can clear formatting, comments, hyperlinks, or values from a cell.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extLst>
      <p:ext uri="{BB962C8B-B14F-4D97-AF65-F5344CB8AC3E}">
        <p14:creationId xmlns:p14="http://schemas.microsoft.com/office/powerpoint/2010/main" val="2518030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the</a:t>
            </a:r>
            <a:r>
              <a:rPr lang="en-US" baseline="0" dirty="0"/>
              <a:t> Editing group, the Clear button can be used to clear the formatting within a cell.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extLst>
      <p:ext uri="{BB962C8B-B14F-4D97-AF65-F5344CB8AC3E}">
        <p14:creationId xmlns:p14="http://schemas.microsoft.com/office/powerpoint/2010/main" val="1058653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the</a:t>
            </a:r>
            <a:r>
              <a:rPr lang="en-US" baseline="0" dirty="0"/>
              <a:t> Editing group, the Clear button can also be used to clear contents and formatting within a cell or range of cells.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extLst>
      <p:ext uri="{BB962C8B-B14F-4D97-AF65-F5344CB8AC3E}">
        <p14:creationId xmlns:p14="http://schemas.microsoft.com/office/powerpoint/2010/main" val="390696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Drag</a:t>
            </a:r>
            <a:r>
              <a:rPr lang="en-US" b="1" i="1" baseline="0" dirty="0"/>
              <a:t> and drop</a:t>
            </a:r>
            <a:r>
              <a:rPr lang="en-US" baseline="0" dirty="0"/>
              <a:t> is a method of moving objects in which you point to the selection and drag it to a new location.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extLst>
      <p:ext uri="{BB962C8B-B14F-4D97-AF65-F5344CB8AC3E}">
        <p14:creationId xmlns:p14="http://schemas.microsoft.com/office/powerpoint/2010/main" val="352940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 from Excel cells can be copied or moved to other</a:t>
            </a:r>
            <a:r>
              <a:rPr lang="en-US" baseline="0" dirty="0"/>
              <a:t> cells, other worksheets, or even other workbooks.  When an item is copied or cut it is placed in a temporary storage area called the </a:t>
            </a:r>
            <a:r>
              <a:rPr lang="en-US" b="1" i="1" baseline="0" dirty="0"/>
              <a:t>Clipboard</a:t>
            </a:r>
            <a:r>
              <a:rPr lang="en-US" baseline="0" dirty="0"/>
              <a:t>.</a:t>
            </a:r>
            <a:endParaRPr lang="en-US" dirty="0"/>
          </a:p>
          <a:p>
            <a:r>
              <a:rPr lang="en-US" dirty="0"/>
              <a:t>The</a:t>
            </a:r>
            <a:r>
              <a:rPr lang="en-US" baseline="0" dirty="0"/>
              <a:t> Live preview option allows you to see the results of each of the paste options.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extLst>
      <p:ext uri="{BB962C8B-B14F-4D97-AF65-F5344CB8AC3E}">
        <p14:creationId xmlns:p14="http://schemas.microsoft.com/office/powerpoint/2010/main" val="2381655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table summarizes all of the Paste</a:t>
            </a:r>
            <a:r>
              <a:rPr lang="en-US" baseline="0" dirty="0"/>
              <a:t> Options. Notice that here are several choices for what will be pasted and what will not be applied to the new location.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extLst>
      <p:ext uri="{BB962C8B-B14F-4D97-AF65-F5344CB8AC3E}">
        <p14:creationId xmlns:p14="http://schemas.microsoft.com/office/powerpoint/2010/main" val="376577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choosing your </a:t>
            </a:r>
            <a:r>
              <a:rPr lang="en-US" b="1" i="1" dirty="0"/>
              <a:t>paste</a:t>
            </a:r>
            <a:r>
              <a:rPr lang="en-US" b="1" i="1" baseline="0" dirty="0"/>
              <a:t> area</a:t>
            </a:r>
            <a:r>
              <a:rPr lang="en-US" baseline="0" dirty="0"/>
              <a:t>, you only need to specify the upper left corner. Items that are pasted are not removed from the Clipboard.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extLst>
      <p:ext uri="{BB962C8B-B14F-4D97-AF65-F5344CB8AC3E}">
        <p14:creationId xmlns:p14="http://schemas.microsoft.com/office/powerpoint/2010/main" val="300073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Organize Worksheet</a:t>
            </a:r>
            <a:r>
              <a:rPr lang="en-US" sz="1300" baseline="0" dirty="0"/>
              <a:t> Tabs</a:t>
            </a:r>
            <a:endParaRPr lang="en-US" sz="1300" dirty="0"/>
          </a:p>
          <a:p>
            <a:pPr lvl="1">
              <a:buFont typeface="Arial" pitchFamily="34" charset="0"/>
              <a:buChar char="•"/>
            </a:pPr>
            <a:r>
              <a:rPr lang="en-US" sz="1300" dirty="0"/>
              <a:t>  Enter</a:t>
            </a:r>
            <a:r>
              <a:rPr lang="en-US" sz="1300" baseline="0" dirty="0"/>
              <a:t> and Format Dates</a:t>
            </a:r>
            <a:endParaRPr lang="en-US" sz="1300" dirty="0"/>
          </a:p>
          <a:p>
            <a:pPr lvl="1">
              <a:buFont typeface="Arial" pitchFamily="34" charset="0"/>
              <a:buChar char="•"/>
            </a:pPr>
            <a:r>
              <a:rPr lang="en-US" sz="1300" dirty="0"/>
              <a:t>  Clear Cell Contents and Formats</a:t>
            </a:r>
            <a:endParaRPr lang="en-US" sz="1300" baseline="0" dirty="0"/>
          </a:p>
          <a:p>
            <a:pPr lvl="1">
              <a:buFont typeface="Arial" pitchFamily="34" charset="0"/>
              <a:buChar char="•"/>
            </a:pPr>
            <a:r>
              <a:rPr lang="en-US" sz="1300" baseline="0" dirty="0"/>
              <a:t>  Move Cell Contents and Use Paste Options  </a:t>
            </a:r>
          </a:p>
          <a:p>
            <a:pPr lvl="1">
              <a:buFont typeface="Arial" pitchFamily="34" charset="0"/>
              <a:buChar char="•"/>
            </a:pPr>
            <a:r>
              <a:rPr lang="en-US" sz="1300" baseline="0" dirty="0"/>
              <a:t>  Enter Data in Grouped Worksheets</a:t>
            </a:r>
            <a:endParaRPr lang="en-US" sz="1300" dirty="0"/>
          </a:p>
          <a:p>
            <a:pPr lvl="1">
              <a:buFont typeface="Arial" pitchFamily="34" charset="0"/>
              <a:buNone/>
            </a:pPr>
            <a:endParaRPr lang="en-US" dirty="0"/>
          </a:p>
          <a:p>
            <a:pPr lvl="0">
              <a:buFont typeface="Arial" pitchFamily="34" charset="0"/>
              <a:buNone/>
            </a:pPr>
            <a:r>
              <a:rPr lang="en-US" dirty="0"/>
              <a:t>The</a:t>
            </a:r>
            <a:r>
              <a:rPr lang="en-US" baseline="0" dirty="0"/>
              <a:t> skills continue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extLst>
      <p:ext uri="{BB962C8B-B14F-4D97-AF65-F5344CB8AC3E}">
        <p14:creationId xmlns:p14="http://schemas.microsoft.com/office/powerpoint/2010/main" val="147189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Worksheets within a workbook can be grouped together. This can be useful when creating or modifying a set of worksheets that are</a:t>
            </a:r>
            <a:r>
              <a:rPr lang="en-US" baseline="0" dirty="0"/>
              <a:t> similar in purpose and structure. Once the worksheets are grouped, you can edit data or format cells in all of the worksheets at the same time. This slide shows that the April, May, and June worksheets have been grouped together. Notice that Group displays in the title bar.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extLst>
      <p:ext uri="{BB962C8B-B14F-4D97-AF65-F5344CB8AC3E}">
        <p14:creationId xmlns:p14="http://schemas.microsoft.com/office/powerpoint/2010/main" val="355371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the worksheets are not grouped, you can update the individual worksheet. As you can see here, Group no longer displays on the title bar, and the May worksheet is active.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extLst>
      <p:ext uri="{BB962C8B-B14F-4D97-AF65-F5344CB8AC3E}">
        <p14:creationId xmlns:p14="http://schemas.microsoft.com/office/powerpoint/2010/main" val="425717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When the worksheets are grouped, anything that is done to one worksheet is reflected in the others. This would include the entering and formatting of titles.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extLst>
      <p:ext uri="{BB962C8B-B14F-4D97-AF65-F5344CB8AC3E}">
        <p14:creationId xmlns:p14="http://schemas.microsoft.com/office/powerpoint/2010/main" val="1749968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Excel, the </a:t>
            </a:r>
            <a:r>
              <a:rPr lang="en-US" b="1" i="1" dirty="0"/>
              <a:t>operator precedence </a:t>
            </a:r>
            <a:r>
              <a:rPr lang="en-US" dirty="0"/>
              <a:t>requires </a:t>
            </a:r>
            <a:r>
              <a:rPr lang="en-US" baseline="0" dirty="0"/>
              <a:t>anything in parentheses is done first, then any multiplication and division, followed by addition and subtraction. If two operators have the same precedence, they are carried out from left to right.  On this slide, the worksheets are being grouped before a formula is entered into cell F5.</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extLst>
      <p:ext uri="{BB962C8B-B14F-4D97-AF65-F5344CB8AC3E}">
        <p14:creationId xmlns:p14="http://schemas.microsoft.com/office/powerpoint/2010/main" val="60548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 this slide, the April worksheet is displayed, showing that the formulas entered when the worksheets were grouped are in this worksheet.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extLst>
      <p:ext uri="{BB962C8B-B14F-4D97-AF65-F5344CB8AC3E}">
        <p14:creationId xmlns:p14="http://schemas.microsoft.com/office/powerpoint/2010/main" val="102899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Remember that when worksheets are grouped, anything you do - such as changing the width of a column - will be reflected in all worksheets in the group. This slide shows the beginning of the process of inserting a row into the grouped worksheets.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extLst>
      <p:ext uri="{BB962C8B-B14F-4D97-AF65-F5344CB8AC3E}">
        <p14:creationId xmlns:p14="http://schemas.microsoft.com/office/powerpoint/2010/main" val="1392571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row for Midtown has been added to each of the worksheets. The data has also been entered individually for each worksheet since the data will be different for each month.</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extLst>
      <p:ext uri="{BB962C8B-B14F-4D97-AF65-F5344CB8AC3E}">
        <p14:creationId xmlns:p14="http://schemas.microsoft.com/office/powerpoint/2010/main" val="3440140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Changes to formatting are applied, and the formula is copied to cell F7 in all of the worksheets within the group.</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extLst>
      <p:ext uri="{BB962C8B-B14F-4D97-AF65-F5344CB8AC3E}">
        <p14:creationId xmlns:p14="http://schemas.microsoft.com/office/powerpoint/2010/main" val="56588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organize a workbook, you can position worksheet tabs in any order. You can add new worksheets to accommodate new information,</a:t>
            </a:r>
            <a:r>
              <a:rPr lang="en-US" baseline="0" dirty="0"/>
              <a:t> and hide worksheets that are not needed or that you do not want displayed.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extLst>
      <p:ext uri="{BB962C8B-B14F-4D97-AF65-F5344CB8AC3E}">
        <p14:creationId xmlns:p14="http://schemas.microsoft.com/office/powerpoint/2010/main" val="144742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While a worksheet can be deleted, you cannot undo the deletion. It is a good idea to always save your workbook before deleting a worksheet. The New Sheet button is used when you wish to add a worksheet to the workbook.</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extLst>
      <p:ext uri="{BB962C8B-B14F-4D97-AF65-F5344CB8AC3E}">
        <p14:creationId xmlns:p14="http://schemas.microsoft.com/office/powerpoint/2010/main" val="80649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Insert Multiple Math Operators in Formulas</a:t>
            </a:r>
          </a:p>
          <a:p>
            <a:pPr lvl="1">
              <a:buFont typeface="Arial" pitchFamily="34" charset="0"/>
              <a:buChar char="•"/>
            </a:pPr>
            <a:r>
              <a:rPr lang="en-US" sz="1300" dirty="0"/>
              <a:t>  Format Grouped Worksheets</a:t>
            </a:r>
            <a:endParaRPr lang="en-US" sz="1300" baseline="0" dirty="0"/>
          </a:p>
          <a:p>
            <a:pPr lvl="1">
              <a:buFont typeface="Arial" pitchFamily="34" charset="0"/>
              <a:buChar char="•"/>
            </a:pPr>
            <a:r>
              <a:rPr lang="en-US" sz="1300" dirty="0"/>
              <a:t>  Insert,</a:t>
            </a:r>
            <a:r>
              <a:rPr lang="en-US" sz="1300" baseline="0" dirty="0"/>
              <a:t> Hide, Delete, and Move Worksheets</a:t>
            </a:r>
          </a:p>
          <a:p>
            <a:pPr lvl="1">
              <a:buFont typeface="Arial" pitchFamily="34" charset="0"/>
              <a:buChar char="•"/>
            </a:pPr>
            <a:r>
              <a:rPr lang="en-US" sz="1300" baseline="0" dirty="0"/>
              <a:t>  Create Summary Worksheets</a:t>
            </a:r>
          </a:p>
          <a:p>
            <a:pPr lvl="1">
              <a:buFont typeface="Arial" pitchFamily="34" charset="0"/>
              <a:buChar char="•"/>
            </a:pPr>
            <a:r>
              <a:rPr lang="en-US" sz="1300" baseline="0" dirty="0"/>
              <a:t>  Create Clustered Bar Charts</a:t>
            </a:r>
          </a:p>
          <a:p>
            <a:pPr lvl="1">
              <a:buFont typeface="Arial" pitchFamily="34" charset="0"/>
              <a:buNone/>
            </a:pPr>
            <a:r>
              <a:rPr lang="en-US" sz="1300" baseline="0" dirty="0"/>
              <a:t>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extLst>
      <p:ext uri="{BB962C8B-B14F-4D97-AF65-F5344CB8AC3E}">
        <p14:creationId xmlns:p14="http://schemas.microsoft.com/office/powerpoint/2010/main" val="4242667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can move a worksheet</a:t>
            </a:r>
            <a:r>
              <a:rPr lang="en-US" baseline="0" dirty="0"/>
              <a:t> by simply clicking and dragging its tab to the desired location within the worksheet tabs.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extLst>
      <p:ext uri="{BB962C8B-B14F-4D97-AF65-F5344CB8AC3E}">
        <p14:creationId xmlns:p14="http://schemas.microsoft.com/office/powerpoint/2010/main" val="174292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t>
            </a:r>
            <a:r>
              <a:rPr lang="en-US" b="1" i="1" baseline="0" dirty="0"/>
              <a:t>summary sheet </a:t>
            </a:r>
            <a:r>
              <a:rPr lang="en-US" baseline="0" dirty="0"/>
              <a:t>displays and summarizes totals from other sheets. This might be the yearly totals. A </a:t>
            </a:r>
            <a:r>
              <a:rPr lang="en-US" b="1" i="1" baseline="0" dirty="0"/>
              <a:t>detail sheet </a:t>
            </a:r>
            <a:r>
              <a:rPr lang="en-US" baseline="0" dirty="0"/>
              <a:t>is a worksheet with cells referred to by a summary sheet. This might be monthly results. Formulas may contain worksheet references and cell references. The active cell in this worksheet is getting its value from cell B9 in the April worksheet.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extLst>
      <p:ext uri="{BB962C8B-B14F-4D97-AF65-F5344CB8AC3E}">
        <p14:creationId xmlns:p14="http://schemas.microsoft.com/office/powerpoint/2010/main" val="967253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Values changed in the detail worksheets are reflected in the summary worksheet.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extLst>
      <p:ext uri="{BB962C8B-B14F-4D97-AF65-F5344CB8AC3E}">
        <p14:creationId xmlns:p14="http://schemas.microsoft.com/office/powerpoint/2010/main" val="1966164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the worksheets are grouped, headers</a:t>
            </a:r>
            <a:r>
              <a:rPr lang="en-US" baseline="0" dirty="0"/>
              <a:t> and footers that are created will apply to all of the worksheets.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extLst>
      <p:ext uri="{BB962C8B-B14F-4D97-AF65-F5344CB8AC3E}">
        <p14:creationId xmlns:p14="http://schemas.microsoft.com/office/powerpoint/2010/main" val="355832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With the worksheets still grouped, all of them will be printed. Notice the slide indicates that four pages will be printed.</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extLst>
      <p:ext uri="{BB962C8B-B14F-4D97-AF65-F5344CB8AC3E}">
        <p14:creationId xmlns:p14="http://schemas.microsoft.com/office/powerpoint/2010/main" val="1403876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clustered bar chart</a:t>
            </a:r>
            <a:r>
              <a:rPr lang="en-US" b="1" i="1" baseline="0" dirty="0"/>
              <a:t> </a:t>
            </a:r>
            <a:r>
              <a:rPr lang="en-US" baseline="0" dirty="0"/>
              <a:t>organizes categories along the vertical axis and values along the horizontal axis. Displaying the data in this chart type is useful as we want to look at revenue and cost by month.</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extLst>
      <p:ext uri="{BB962C8B-B14F-4D97-AF65-F5344CB8AC3E}">
        <p14:creationId xmlns:p14="http://schemas.microsoft.com/office/powerpoint/2010/main" val="2987431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 the Chart title and Chart styles being applied to the chart.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extLst>
      <p:ext uri="{BB962C8B-B14F-4D97-AF65-F5344CB8AC3E}">
        <p14:creationId xmlns:p14="http://schemas.microsoft.com/office/powerpoint/2010/main" val="2063618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chart legend can be added, removed, or moved by clicking the Chart Elements, pointing to the Legend arrow, and then selecting the Legend option.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extLst>
      <p:ext uri="{BB962C8B-B14F-4D97-AF65-F5344CB8AC3E}">
        <p14:creationId xmlns:p14="http://schemas.microsoft.com/office/powerpoint/2010/main" val="3042419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 the vertical</a:t>
            </a:r>
            <a:r>
              <a:rPr lang="en-US" baseline="0" dirty="0"/>
              <a:t> axis </a:t>
            </a:r>
            <a:r>
              <a:rPr lang="en-US" dirty="0"/>
              <a:t>title</a:t>
            </a:r>
            <a:r>
              <a:rPr lang="en-US" baseline="0" dirty="0"/>
              <a:t> being changed and a style being applied to the chart.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extLst>
      <p:ext uri="{BB962C8B-B14F-4D97-AF65-F5344CB8AC3E}">
        <p14:creationId xmlns:p14="http://schemas.microsoft.com/office/powerpoint/2010/main" val="117873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More Skills for Success in this</a:t>
            </a:r>
            <a:r>
              <a:rPr lang="en-US" baseline="0" dirty="0"/>
              <a:t> chapter will show you how to:</a:t>
            </a:r>
          </a:p>
          <a:p>
            <a:pPr marL="628650" lvl="1" indent="-171450">
              <a:buFont typeface="Arial" panose="020B0604020202020204" pitchFamily="34" charset="0"/>
              <a:buChar char="•"/>
            </a:pPr>
            <a:r>
              <a:rPr lang="en-US" baseline="0" dirty="0"/>
              <a:t>	Create Smart Organization Charts</a:t>
            </a:r>
          </a:p>
          <a:p>
            <a:pPr marL="628650" lvl="1" indent="-171450">
              <a:buFont typeface="Arial" panose="020B0604020202020204" pitchFamily="34" charset="0"/>
              <a:buChar char="•"/>
            </a:pPr>
            <a:r>
              <a:rPr lang="en-US" baseline="0" dirty="0"/>
              <a:t>	Create and Insert Screen Shots</a:t>
            </a:r>
          </a:p>
          <a:p>
            <a:pPr marL="628650" lvl="1" indent="-171450">
              <a:buFont typeface="Arial" panose="020B0604020202020204" pitchFamily="34" charset="0"/>
              <a:buChar char="•"/>
            </a:pPr>
            <a:r>
              <a:rPr lang="en-US" baseline="0" dirty="0"/>
              <a:t>	Modify the Quick Access Toolbar</a:t>
            </a:r>
          </a:p>
          <a:p>
            <a:pPr marL="628650" lvl="1" indent="-171450">
              <a:buFont typeface="Arial" panose="020B0604020202020204" pitchFamily="34" charset="0"/>
              <a:buChar char="•"/>
            </a:pPr>
            <a:r>
              <a:rPr lang="en-US" baseline="0" dirty="0"/>
              <a:t>	Create and Edit Hyperlinks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extLst>
      <p:ext uri="{BB962C8B-B14F-4D97-AF65-F5344CB8AC3E}">
        <p14:creationId xmlns:p14="http://schemas.microsoft.com/office/powerpoint/2010/main" val="394745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go through the skills</a:t>
            </a:r>
            <a:r>
              <a:rPr lang="en-US" baseline="0" dirty="0"/>
              <a:t> in this chapter, you will be able to create spreadsheets and charts like the ones shown here.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extLst>
      <p:ext uri="{BB962C8B-B14F-4D97-AF65-F5344CB8AC3E}">
        <p14:creationId xmlns:p14="http://schemas.microsoft.com/office/powerpoint/2010/main" val="37135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t>
            </a:r>
            <a:r>
              <a:rPr lang="en-US" baseline="0" dirty="0"/>
              <a:t> </a:t>
            </a:r>
            <a:r>
              <a:rPr lang="en-US" b="1" i="1" baseline="0" dirty="0"/>
              <a:t>organization chart </a:t>
            </a:r>
            <a:r>
              <a:rPr lang="en-US" baseline="0" dirty="0"/>
              <a:t>graphically shows the hierarchy of relationships between individuals and groups within an organization. A </a:t>
            </a:r>
            <a:r>
              <a:rPr lang="en-US" b="1" i="1" baseline="0" dirty="0"/>
              <a:t>SmartArt graphic </a:t>
            </a:r>
            <a:r>
              <a:rPr lang="en-US" baseline="0" dirty="0"/>
              <a:t>provides a visual representation of information used to effectively communicate ideas. </a:t>
            </a:r>
            <a:r>
              <a:rPr lang="en-US" dirty="0"/>
              <a:t>You</a:t>
            </a:r>
            <a:r>
              <a:rPr lang="en-US" baseline="0" dirty="0"/>
              <a:t> can create organization charts with Excel’s SmartArt tool.  When creating an organization chart, you can type either in the text pane or directly in the SmartArt graphic shapes.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extLst>
      <p:ext uri="{BB962C8B-B14F-4D97-AF65-F5344CB8AC3E}">
        <p14:creationId xmlns:p14="http://schemas.microsoft.com/office/powerpoint/2010/main" val="3570987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screen shot </a:t>
            </a:r>
            <a:r>
              <a:rPr lang="en-US" dirty="0"/>
              <a:t>is an image of the computer screen. A</a:t>
            </a:r>
            <a:r>
              <a:rPr lang="en-US" baseline="0" dirty="0"/>
              <a:t> </a:t>
            </a:r>
            <a:r>
              <a:rPr lang="en-US" b="1" i="1" baseline="0" dirty="0"/>
              <a:t>screen clipping </a:t>
            </a:r>
            <a:r>
              <a:rPr lang="en-US" baseline="0" dirty="0"/>
              <a:t>is a picture of the computer screen that can be inserted into a worksheet. It can be any size you want. To insert a screen shot or clipping into a worksheet, on the Insert tab, in the Illustrations group, click Take a Screenshot.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41</a:t>
            </a:fld>
            <a:endParaRPr lang="en-US" dirty="0"/>
          </a:p>
        </p:txBody>
      </p:sp>
    </p:spTree>
    <p:extLst>
      <p:ext uri="{BB962C8B-B14F-4D97-AF65-F5344CB8AC3E}">
        <p14:creationId xmlns:p14="http://schemas.microsoft.com/office/powerpoint/2010/main" val="277885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t>
            </a:r>
            <a:r>
              <a:rPr lang="en-US" b="1" i="1" baseline="0" dirty="0"/>
              <a:t>Quick Access Toolbar </a:t>
            </a:r>
            <a:r>
              <a:rPr lang="en-US" baseline="0" dirty="0"/>
              <a:t>is a small toolbar that contains buttons for commonly used commands such as Save and Undo.  You can customize the Quick Access toolbar to add buttons for commonly used actions, such as Print Preview and Print.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42</a:t>
            </a:fld>
            <a:endParaRPr lang="en-US" dirty="0"/>
          </a:p>
        </p:txBody>
      </p:sp>
    </p:spTree>
    <p:extLst>
      <p:ext uri="{BB962C8B-B14F-4D97-AF65-F5344CB8AC3E}">
        <p14:creationId xmlns:p14="http://schemas.microsoft.com/office/powerpoint/2010/main" val="2294528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a:t>Hyperlinks</a:t>
            </a:r>
            <a:r>
              <a:rPr lang="en-US" baseline="0" dirty="0"/>
              <a:t> allow you to create links to other files, locations in files, or web pages. Once a hyperlink is entered into Excel, you can edit or delete it. As you enter hyperlinks, Excel will try to assist you by entering the names of websites you have previously visited.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Hyperlinks change color after you visit the site. The Screen Tip dialog box allows you to enter text that will display when you point at the link.</a:t>
            </a:r>
          </a:p>
          <a:p>
            <a:endParaRPr lang="en-US" baseline="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43</a:t>
            </a:fld>
            <a:endParaRPr lang="en-US" dirty="0"/>
          </a:p>
        </p:txBody>
      </p:sp>
    </p:spTree>
    <p:extLst>
      <p:ext uri="{BB962C8B-B14F-4D97-AF65-F5344CB8AC3E}">
        <p14:creationId xmlns:p14="http://schemas.microsoft.com/office/powerpoint/2010/main" val="2084208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chapter you have learned how to:</a:t>
            </a:r>
            <a:endParaRPr lang="en-US" baseline="0" dirty="0"/>
          </a:p>
          <a:p>
            <a:pPr marL="171450" indent="-171450">
              <a:buFont typeface="Arial" panose="020B0604020202020204" pitchFamily="34" charset="0"/>
              <a:buChar char="•"/>
            </a:pPr>
            <a:r>
              <a:rPr lang="en-US" baseline="0" dirty="0"/>
              <a:t>Organize Worksheet Tabs</a:t>
            </a:r>
          </a:p>
          <a:p>
            <a:pPr marL="171450" indent="-171450">
              <a:buFont typeface="Arial" panose="020B0604020202020204" pitchFamily="34" charset="0"/>
              <a:buChar char="•"/>
            </a:pPr>
            <a:r>
              <a:rPr lang="en-US" baseline="0" dirty="0"/>
              <a:t>Enter and Format Dates</a:t>
            </a:r>
          </a:p>
          <a:p>
            <a:pPr marL="171450" indent="-171450">
              <a:buFont typeface="Arial" panose="020B0604020202020204" pitchFamily="34" charset="0"/>
              <a:buChar char="•"/>
            </a:pPr>
            <a:r>
              <a:rPr lang="en-US" baseline="0" dirty="0"/>
              <a:t>Clear Cell Contents and Formats</a:t>
            </a:r>
          </a:p>
          <a:p>
            <a:pPr marL="171450" indent="-171450">
              <a:buFont typeface="Arial" panose="020B0604020202020204" pitchFamily="34" charset="0"/>
              <a:buChar char="•"/>
            </a:pPr>
            <a:r>
              <a:rPr lang="en-US" baseline="0" dirty="0"/>
              <a:t>Move Cell Contents and Use Paste Options</a:t>
            </a:r>
          </a:p>
          <a:p>
            <a:pPr marL="171450" indent="-171450">
              <a:buFont typeface="Arial" panose="020B0604020202020204" pitchFamily="34" charset="0"/>
              <a:buChar char="•"/>
            </a:pPr>
            <a:r>
              <a:rPr lang="en-US" baseline="0" dirty="0"/>
              <a:t>Enter Data in Grouped Worksheets</a:t>
            </a:r>
          </a:p>
          <a:p>
            <a:pPr marL="171450" indent="-171450">
              <a:buFont typeface="Arial" panose="020B0604020202020204" pitchFamily="34" charset="0"/>
              <a:buChar char="•"/>
            </a:pPr>
            <a:r>
              <a:rPr lang="en-US" baseline="0" dirty="0"/>
              <a:t>Insert Multiple Math Operators in Formulas</a:t>
            </a:r>
          </a:p>
          <a:p>
            <a:pPr marL="171450" indent="-171450">
              <a:buFont typeface="Arial" panose="020B0604020202020204" pitchFamily="34" charset="0"/>
              <a:buChar char="•"/>
            </a:pPr>
            <a:r>
              <a:rPr lang="en-US" baseline="0" dirty="0"/>
              <a:t>Format Grouped Worksheets</a:t>
            </a:r>
          </a:p>
          <a:p>
            <a:pPr marL="171450" indent="-171450">
              <a:buFont typeface="Arial" panose="020B0604020202020204" pitchFamily="34" charset="0"/>
              <a:buChar char="•"/>
            </a:pPr>
            <a:r>
              <a:rPr lang="en-US" baseline="0" dirty="0"/>
              <a:t>Insert, Hide, Delete, and Move Worksheets</a:t>
            </a:r>
          </a:p>
          <a:p>
            <a:pPr marL="171450" indent="-171450">
              <a:buFont typeface="Arial" panose="020B0604020202020204" pitchFamily="34" charset="0"/>
              <a:buChar char="•"/>
            </a:pPr>
            <a:r>
              <a:rPr lang="en-US" baseline="0" dirty="0"/>
              <a:t>Create Summary Worksheets</a:t>
            </a:r>
          </a:p>
          <a:p>
            <a:pPr marL="171450" indent="-171450">
              <a:buFont typeface="Arial" panose="020B0604020202020204" pitchFamily="34" charset="0"/>
              <a:buChar char="•"/>
            </a:pPr>
            <a:r>
              <a:rPr lang="en-US" baseline="0" dirty="0"/>
              <a:t>Create Clustered Bar Charts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44</a:t>
            </a:fld>
            <a:endParaRPr lang="en-US" dirty="0"/>
          </a:p>
        </p:txBody>
      </p:sp>
    </p:spTree>
    <p:extLst>
      <p:ext uri="{BB962C8B-B14F-4D97-AF65-F5344CB8AC3E}">
        <p14:creationId xmlns:p14="http://schemas.microsoft.com/office/powerpoint/2010/main" val="567099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chemeClr val="tx1"/>
                </a:solidFill>
              </a:rPr>
              <a:t>As you complete this introduction</a:t>
            </a:r>
            <a:r>
              <a:rPr lang="en-US" baseline="0" dirty="0">
                <a:solidFill>
                  <a:schemeClr val="tx1"/>
                </a:solidFill>
              </a:rPr>
              <a:t> to Excel, be sure you ask questions. You want to understand the concepts so that you can continue to build on them in future chapters.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45</a:t>
            </a:fld>
            <a:endParaRPr lang="en-US" dirty="0"/>
          </a:p>
        </p:txBody>
      </p:sp>
    </p:spTree>
    <p:extLst>
      <p:ext uri="{BB962C8B-B14F-4D97-AF65-F5344CB8AC3E}">
        <p14:creationId xmlns:p14="http://schemas.microsoft.com/office/powerpoint/2010/main" val="2446711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46</a:t>
            </a:fld>
            <a:endParaRPr lang="en-US" dirty="0"/>
          </a:p>
        </p:txBody>
      </p:sp>
    </p:spTree>
    <p:extLst>
      <p:ext uri="{BB962C8B-B14F-4D97-AF65-F5344CB8AC3E}">
        <p14:creationId xmlns:p14="http://schemas.microsoft.com/office/powerpoint/2010/main" val="135943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your</a:t>
            </a:r>
            <a:r>
              <a:rPr lang="en-US" baseline="0" dirty="0"/>
              <a:t> workbook contains more than one worksheet, you can move among them by clicking the worksheet tabs found on the bottom left of the Excel window. The </a:t>
            </a:r>
            <a:r>
              <a:rPr lang="en-US" b="1" i="1" baseline="0" dirty="0"/>
              <a:t>tab scrolling button</a:t>
            </a:r>
            <a:r>
              <a:rPr lang="en-US" baseline="0" dirty="0"/>
              <a:t> is used to display worksheet tabs that are not in view.</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extLst>
      <p:ext uri="{BB962C8B-B14F-4D97-AF65-F5344CB8AC3E}">
        <p14:creationId xmlns:p14="http://schemas.microsoft.com/office/powerpoint/2010/main" val="188933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Rename</a:t>
            </a:r>
            <a:r>
              <a:rPr lang="en-US" baseline="0" dirty="0"/>
              <a:t> Sheet option allows you to change the name of the worksheet to something more descriptive. Other formatting options are move, copy, and change the color of the tab sheet.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extLst>
      <p:ext uri="{BB962C8B-B14F-4D97-AF65-F5344CB8AC3E}">
        <p14:creationId xmlns:p14="http://schemas.microsoft.com/office/powerpoint/2010/main" val="147029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a:t>
            </a:r>
            <a:r>
              <a:rPr lang="en-US" baseline="0" dirty="0"/>
              <a:t> can also change the name of a worksheet by double-clicking on the worksheet’s tab and then typing the new name.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extLst>
      <p:ext uri="{BB962C8B-B14F-4D97-AF65-F5344CB8AC3E}">
        <p14:creationId xmlns:p14="http://schemas.microsoft.com/office/powerpoint/2010/main" val="2832425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a tab color has been added, the active sheet will show the color at the lower edge of the worksheet tab. The inactive tab color will show the color in the entire tab. Here, you can see the Slipstream theme has been applied to the workbook, and the worksheet tabs have been named and colored.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extLst>
      <p:ext uri="{BB962C8B-B14F-4D97-AF65-F5344CB8AC3E}">
        <p14:creationId xmlns:p14="http://schemas.microsoft.com/office/powerpoint/2010/main" val="4173355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a date is entered into</a:t>
            </a:r>
            <a:r>
              <a:rPr lang="en-US" baseline="0" dirty="0"/>
              <a:t> an Excel cell, it is assigned a </a:t>
            </a:r>
            <a:r>
              <a:rPr lang="en-US" b="1" i="1" baseline="0" dirty="0"/>
              <a:t>serial number</a:t>
            </a:r>
            <a:r>
              <a:rPr lang="en-US" baseline="0" dirty="0"/>
              <a:t>. This allows it to be used in calculations. Serial numbers for dates count the days since December 31, 1899. Dates can be entered in several different formats. Months can be entered using the entire name or just the first three characters. Years can be entered as two or four digits. If the year is omitted, it defaults to the current year.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extLst>
      <p:ext uri="{BB962C8B-B14F-4D97-AF65-F5344CB8AC3E}">
        <p14:creationId xmlns:p14="http://schemas.microsoft.com/office/powerpoint/2010/main" val="55561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37832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9391214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2"/>
            <a:ext cx="9144000" cy="6858000"/>
          </a:xfrm>
          <a:prstGeom prst="rect">
            <a:avLst/>
          </a:prstGeom>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a:xfrm>
            <a:off x="3124200" y="6553200"/>
            <a:ext cx="2895600" cy="304800"/>
          </a:xfrm>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a:xfrm>
            <a:off x="7010400" y="6553200"/>
            <a:ext cx="2133600" cy="300613"/>
          </a:xfrm>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94740566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09124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1"/>
            <a:ext cx="8382000" cy="1066800"/>
          </a:xfrm>
        </p:spPr>
        <p:txBody>
          <a:bodyPr anchor="ct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155712789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35132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8" name="Footer Placeholder 7"/>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9" name="Slide Number Placeholder 8"/>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5636711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4" name="Footer Placeholder 3"/>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a:t>
            </a:r>
            <a:r>
              <a:rPr lang="en-US" dirty="0">
                <a:solidFill>
                  <a:schemeClr val="tx1"/>
                </a:solidFill>
              </a:rPr>
              <a:t>.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454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3" name="Footer Placeholder 2"/>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4" name="Slide Number Placeholder 3"/>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7868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0750887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58987855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934" y="6629400"/>
            <a:ext cx="21336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21AB8FF0-2D2B-485A-94D9-7E6389CC52E9}" type="datetimeFigureOut">
              <a:rPr lang="en-US" smtClean="0"/>
              <a:pPr/>
              <a:t>3/5/2016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2260923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6" name="TextBox 5"/>
          <p:cNvSpPr txBox="1"/>
          <p:nvPr/>
        </p:nvSpPr>
        <p:spPr>
          <a:xfrm>
            <a:off x="4191000" y="2133600"/>
            <a:ext cx="4648200" cy="3570208"/>
          </a:xfrm>
          <a:prstGeom prst="rect">
            <a:avLst/>
          </a:prstGeom>
          <a:noFill/>
        </p:spPr>
        <p:txBody>
          <a:bodyPr wrap="square" rtlCol="0">
            <a:spAutoFit/>
          </a:bodyPr>
          <a:lstStyle/>
          <a:p>
            <a:pPr lvl="0">
              <a:defRPr/>
            </a:pPr>
            <a:r>
              <a:rPr lang="en-US" sz="2400" b="1" dirty="0">
                <a:solidFill>
                  <a:prstClr val="black"/>
                </a:solidFill>
                <a:cs typeface="Arial" pitchFamily="34" charset="0"/>
              </a:rPr>
              <a:t>by </a:t>
            </a:r>
            <a:r>
              <a:rPr lang="en-US" sz="2400" b="1" dirty="0">
                <a:solidFill>
                  <a:prstClr val="black"/>
                </a:solidFill>
              </a:rPr>
              <a:t>Margo Chaney Adkins, Catherine Hain, Lisa Hawkins, and Stephanie </a:t>
            </a:r>
            <a:r>
              <a:rPr lang="en-US" sz="2400" b="1" dirty="0" err="1">
                <a:solidFill>
                  <a:prstClr val="black"/>
                </a:solidFill>
              </a:rPr>
              <a:t>Murre</a:t>
            </a:r>
            <a:r>
              <a:rPr lang="en-US" sz="2400" b="1" dirty="0">
                <a:solidFill>
                  <a:prstClr val="black"/>
                </a:solidFill>
              </a:rPr>
              <a:t> Wolf</a:t>
            </a:r>
          </a:p>
          <a:p>
            <a:endParaRPr lang="en-US" sz="2800" b="1" dirty="0">
              <a:latin typeface="+mj-lt"/>
              <a:cs typeface="Arial" pitchFamily="34" charset="0"/>
            </a:endParaRPr>
          </a:p>
          <a:p>
            <a:endParaRPr lang="en-US" b="1" dirty="0">
              <a:latin typeface="Arial" pitchFamily="34" charset="0"/>
              <a:cs typeface="Arial" pitchFamily="34" charset="0"/>
            </a:endParaRPr>
          </a:p>
          <a:p>
            <a:r>
              <a:rPr lang="en-US" sz="3600" b="1" dirty="0">
                <a:latin typeface="Garamond" pitchFamily="18" charset="0"/>
                <a:cs typeface="Arial" pitchFamily="34" charset="0"/>
              </a:rPr>
              <a:t>Excel Chapter 3</a:t>
            </a:r>
          </a:p>
          <a:p>
            <a:r>
              <a:rPr lang="en-US" sz="3600" b="1" dirty="0">
                <a:latin typeface="Garamond" pitchFamily="18" charset="0"/>
                <a:cs typeface="Arial" pitchFamily="34" charset="0"/>
              </a:rPr>
              <a:t>Manage Multiple Worksheets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44" y="2112380"/>
            <a:ext cx="3955656" cy="3200400"/>
          </a:xfrm>
          <a:prstGeom prst="rect">
            <a:avLst/>
          </a:prstGeom>
        </p:spPr>
      </p:pic>
    </p:spTree>
    <p:extLst>
      <p:ext uri="{BB962C8B-B14F-4D97-AF65-F5344CB8AC3E}">
        <p14:creationId xmlns:p14="http://schemas.microsoft.com/office/powerpoint/2010/main" val="336366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a:bodyPr>
          <a:lstStyle/>
          <a:p>
            <a:pPr marL="742950" indent="-742950">
              <a:spcAft>
                <a:spcPts val="1200"/>
              </a:spcAft>
            </a:pPr>
            <a:r>
              <a:rPr lang="en-US" sz="3600" dirty="0"/>
              <a:t>Skill 2: Enter and Format Dates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82" y="1524000"/>
            <a:ext cx="7214504" cy="4069080"/>
          </a:xfrm>
          <a:prstGeom prst="rect">
            <a:avLst/>
          </a:prstGeom>
        </p:spPr>
      </p:pic>
    </p:spTree>
    <p:extLst>
      <p:ext uri="{BB962C8B-B14F-4D97-AF65-F5344CB8AC3E}">
        <p14:creationId xmlns:p14="http://schemas.microsoft.com/office/powerpoint/2010/main" val="390742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a:bodyPr>
          <a:lstStyle/>
          <a:p>
            <a:pPr marL="742950" indent="-742950">
              <a:spcAft>
                <a:spcPts val="1200"/>
              </a:spcAft>
            </a:pPr>
            <a:r>
              <a:rPr lang="en-US" sz="3600" dirty="0">
                <a:solidFill>
                  <a:prstClr val="black"/>
                </a:solidFill>
              </a:rPr>
              <a:t>Skill 2: Enter and Format Dates (cont.)</a:t>
            </a:r>
            <a:endParaRPr lang="en-US" dirty="0"/>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11</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843" y="1600200"/>
            <a:ext cx="7214504" cy="4069080"/>
          </a:xfrm>
        </p:spPr>
      </p:pic>
    </p:spTree>
    <p:extLst>
      <p:ext uri="{BB962C8B-B14F-4D97-AF65-F5344CB8AC3E}">
        <p14:creationId xmlns:p14="http://schemas.microsoft.com/office/powerpoint/2010/main" val="3737577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a:bodyPr>
          <a:lstStyle/>
          <a:p>
            <a:pPr marL="742950" indent="-742950">
              <a:spcAft>
                <a:spcPts val="1200"/>
              </a:spcAft>
            </a:pPr>
            <a:r>
              <a:rPr lang="en-US" sz="3600" dirty="0">
                <a:solidFill>
                  <a:prstClr val="black"/>
                </a:solidFill>
              </a:rPr>
              <a:t>Skill 2: Enter and Format Dates (cont.)</a:t>
            </a:r>
            <a:endParaRPr lang="en-US" dirty="0"/>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6" y="1447800"/>
            <a:ext cx="8668267" cy="3931920"/>
          </a:xfrm>
          <a:prstGeom prst="rect">
            <a:avLst/>
          </a:prstGeom>
        </p:spPr>
      </p:pic>
    </p:spTree>
    <p:extLst>
      <p:ext uri="{BB962C8B-B14F-4D97-AF65-F5344CB8AC3E}">
        <p14:creationId xmlns:p14="http://schemas.microsoft.com/office/powerpoint/2010/main" val="185509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sz="4000" dirty="0"/>
              <a:t>Skill 3: Clear Cell Contents and Formats</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7214504" cy="4069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Autofit/>
          </a:bodyPr>
          <a:lstStyle/>
          <a:p>
            <a:br>
              <a:rPr lang="en-US" sz="3200" dirty="0"/>
            </a:br>
            <a:r>
              <a:rPr lang="en-US" sz="3200" dirty="0"/>
              <a:t>Skill 3: Clear Cell Contents and Formats (cont.)</a:t>
            </a:r>
            <a:br>
              <a:rPr lang="en-US" sz="3200" b="1" dirty="0"/>
            </a:br>
            <a:endParaRPr lang="en-US" sz="32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8606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Autofit/>
          </a:bodyPr>
          <a:lstStyle/>
          <a:p>
            <a:br>
              <a:rPr lang="en-US" sz="3200" dirty="0"/>
            </a:br>
            <a:r>
              <a:rPr lang="en-US" sz="3200" dirty="0"/>
              <a:t>Skill 3: Clear Cell Contents and Formats (cont.)</a:t>
            </a:r>
            <a:br>
              <a:rPr lang="en-US" sz="3200" b="1" dirty="0"/>
            </a:br>
            <a:endParaRPr lang="en-US" sz="32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extLst>
      <p:ext uri="{BB962C8B-B14F-4D97-AF65-F5344CB8AC3E}">
        <p14:creationId xmlns:p14="http://schemas.microsoft.com/office/powerpoint/2010/main" val="294220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924800" cy="1066800"/>
          </a:xfrm>
        </p:spPr>
        <p:txBody>
          <a:bodyPr>
            <a:noAutofit/>
          </a:bodyPr>
          <a:lstStyle/>
          <a:p>
            <a:br>
              <a:rPr lang="en-US" sz="4000" dirty="0"/>
            </a:br>
            <a:r>
              <a:rPr lang="en-US" sz="4000" dirty="0"/>
              <a:t>Skill 4: Move Cell Contents and </a:t>
            </a:r>
            <a:br>
              <a:rPr lang="en-US" sz="4000" dirty="0"/>
            </a:br>
            <a:r>
              <a:rPr lang="en-US" sz="4000" dirty="0"/>
              <a:t>Use Paste Options </a:t>
            </a:r>
            <a:br>
              <a:rPr lang="en-US" sz="4000" dirty="0"/>
            </a:br>
            <a:endParaRPr lang="en-US" sz="40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7526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4: Move Cell Contents and </a:t>
            </a:r>
            <a:br>
              <a:rPr lang="en-US" dirty="0"/>
            </a:br>
            <a:r>
              <a:rPr lang="en-US" dirty="0"/>
              <a:t>Use Paste Options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17</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828800"/>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924800" cy="1066800"/>
          </a:xfrm>
        </p:spPr>
        <p:txBody>
          <a:bodyPr>
            <a:normAutofit fontScale="90000"/>
          </a:bodyPr>
          <a:lstStyle/>
          <a:p>
            <a:br>
              <a:rPr lang="en-US" dirty="0"/>
            </a:br>
            <a:r>
              <a:rPr lang="en-US" dirty="0"/>
              <a:t>Skill 4: Move Cell Contents and Use Paste Options (cont.)</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320" y="1828800"/>
            <a:ext cx="6809360"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5828"/>
            <a:ext cx="7924800" cy="1066800"/>
          </a:xfrm>
        </p:spPr>
        <p:txBody>
          <a:bodyPr>
            <a:normAutofit fontScale="90000"/>
          </a:bodyPr>
          <a:lstStyle/>
          <a:p>
            <a:br>
              <a:rPr lang="en-US" dirty="0"/>
            </a:br>
            <a:r>
              <a:rPr lang="en-US" dirty="0"/>
              <a:t>Skill 4: Move Cell Contents and Use Paste Options (cont.)</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2600"/>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a:normAutofit fontScale="92500"/>
          </a:bodyPr>
          <a:lstStyle/>
          <a:p>
            <a:pPr>
              <a:spcAft>
                <a:spcPts val="1200"/>
              </a:spcAft>
            </a:pPr>
            <a:r>
              <a:rPr lang="en-US" sz="3600" b="1" dirty="0"/>
              <a:t>Organize Worksheet Tabs</a:t>
            </a:r>
          </a:p>
          <a:p>
            <a:pPr>
              <a:spcAft>
                <a:spcPts val="1200"/>
              </a:spcAft>
            </a:pPr>
            <a:r>
              <a:rPr lang="en-US" sz="3600" b="1" dirty="0"/>
              <a:t>Enter and Format Dates</a:t>
            </a:r>
          </a:p>
          <a:p>
            <a:pPr>
              <a:spcAft>
                <a:spcPts val="1200"/>
              </a:spcAft>
            </a:pPr>
            <a:r>
              <a:rPr lang="en-US" sz="3600" b="1" dirty="0"/>
              <a:t>Clear Cell Contents and Formats </a:t>
            </a:r>
          </a:p>
          <a:p>
            <a:pPr>
              <a:spcAft>
                <a:spcPts val="1200"/>
              </a:spcAft>
            </a:pPr>
            <a:r>
              <a:rPr lang="en-US" sz="3600" b="1" dirty="0"/>
              <a:t>Move Cell Contents and Use Paste Options</a:t>
            </a:r>
          </a:p>
          <a:p>
            <a:pPr>
              <a:spcAft>
                <a:spcPts val="1200"/>
              </a:spcAft>
            </a:pPr>
            <a:r>
              <a:rPr lang="en-US" sz="3600" b="1" dirty="0"/>
              <a:t>Enter Data in Grouped Worksheets</a:t>
            </a:r>
          </a:p>
          <a:p>
            <a:pPr marL="0" indent="0">
              <a:spcAft>
                <a:spcPts val="1200"/>
              </a:spcAft>
              <a:buNone/>
            </a:pPr>
            <a:endParaRPr lang="en-US" sz="3600" b="1" dirty="0"/>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2</a:t>
            </a:fld>
            <a:endParaRPr lang="en-US" dirty="0"/>
          </a:p>
        </p:txBody>
      </p:sp>
    </p:spTree>
    <p:extLst>
      <p:ext uri="{BB962C8B-B14F-4D97-AF65-F5344CB8AC3E}">
        <p14:creationId xmlns:p14="http://schemas.microsoft.com/office/powerpoint/2010/main" val="3942823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mp:transition xmlns:mp="http://schemas.microsoft.com/office/mac/powerpoint/2008/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a:bodyPr>
          <a:lstStyle/>
          <a:p>
            <a:r>
              <a:rPr lang="en-US" sz="3600" dirty="0"/>
              <a:t>Skill 5: Enter Data in Grouped Worksheets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Autofit/>
          </a:bodyPr>
          <a:lstStyle/>
          <a:p>
            <a:r>
              <a:rPr lang="en-US" sz="2800" dirty="0"/>
              <a:t>Skill 5: Enter Data in Grouped Worksheets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94254"/>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Autofit/>
          </a:bodyPr>
          <a:lstStyle/>
          <a:p>
            <a:r>
              <a:rPr lang="en-US" sz="2800" dirty="0"/>
              <a:t>Skill 5: Enter Data in Grouped Worksheets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22</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0200"/>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924800" cy="1096962"/>
          </a:xfrm>
        </p:spPr>
        <p:txBody>
          <a:bodyPr>
            <a:normAutofit fontScale="90000"/>
          </a:bodyPr>
          <a:lstStyle/>
          <a:p>
            <a:r>
              <a:rPr lang="en-US" dirty="0"/>
              <a:t>Skill 6: Insert Multiple Math Operators in Formulas </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28800"/>
            <a:ext cx="6960052" cy="3925566"/>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924800" cy="1096962"/>
          </a:xfrm>
        </p:spPr>
        <p:txBody>
          <a:bodyPr>
            <a:normAutofit fontScale="90000"/>
          </a:bodyPr>
          <a:lstStyle/>
          <a:p>
            <a:r>
              <a:rPr lang="en-US" dirty="0"/>
              <a:t>Skill 6: Insert Multiple Math Operators in Formulas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8288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7: Format Grouped Worksheets </a:t>
            </a:r>
          </a:p>
        </p:txBody>
      </p:sp>
      <p:sp>
        <p:nvSpPr>
          <p:cNvPr id="4" name="Footer Placeholder 3"/>
          <p:cNvSpPr>
            <a:spLocks noGrp="1"/>
          </p:cNvSpPr>
          <p:nvPr>
            <p:ph type="ftr" sz="quarter" idx="11"/>
          </p:nvPr>
        </p:nvSpPr>
        <p:spPr>
          <a:xfrm>
            <a:off x="40386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7214504" cy="4069080"/>
          </a:xfrm>
          <a:prstGeom prst="rect">
            <a:avLst/>
          </a:prstGeom>
        </p:spPr>
      </p:pic>
    </p:spTree>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7: Format Grouped Worksheets (cont.)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7: Format Grouped Worksheets (cont.)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7214504" cy="406908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908909" cy="1129228"/>
          </a:xfrm>
        </p:spPr>
        <p:txBody>
          <a:bodyPr>
            <a:normAutofit fontScale="90000"/>
          </a:bodyPr>
          <a:lstStyle/>
          <a:p>
            <a:r>
              <a:rPr lang="en-US" dirty="0"/>
              <a:t>Skill 8: Insert, Hide, Delete, and </a:t>
            </a:r>
            <a:br>
              <a:rPr lang="en-US" dirty="0"/>
            </a:br>
            <a:r>
              <a:rPr lang="en-US" dirty="0"/>
              <a:t>Move Worksheets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752600"/>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6024"/>
            <a:ext cx="7908909" cy="1129228"/>
          </a:xfrm>
        </p:spPr>
        <p:txBody>
          <a:bodyPr>
            <a:normAutofit fontScale="90000"/>
          </a:bodyPr>
          <a:lstStyle/>
          <a:p>
            <a:r>
              <a:rPr lang="en-US" dirty="0"/>
              <a:t>Skill 8: Insert, Hide, Delete, and </a:t>
            </a:r>
            <a:br>
              <a:rPr lang="en-US" dirty="0"/>
            </a:br>
            <a:r>
              <a:rPr lang="en-US" dirty="0"/>
              <a:t>Move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752600"/>
            <a:ext cx="7214504" cy="4069080"/>
          </a:xfrm>
          <a:prstGeom prst="rect">
            <a:avLst/>
          </a:prstGeom>
        </p:spPr>
      </p:pic>
    </p:spTree>
    <p:extLst>
      <p:ext uri="{BB962C8B-B14F-4D97-AF65-F5344CB8AC3E}">
        <p14:creationId xmlns:p14="http://schemas.microsoft.com/office/powerpoint/2010/main" val="475585633"/>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 (cont.)</a:t>
            </a:r>
          </a:p>
        </p:txBody>
      </p:sp>
      <p:sp>
        <p:nvSpPr>
          <p:cNvPr id="8" name="Content Placeholder 7"/>
          <p:cNvSpPr>
            <a:spLocks noGrp="1"/>
          </p:cNvSpPr>
          <p:nvPr>
            <p:ph idx="1"/>
          </p:nvPr>
        </p:nvSpPr>
        <p:spPr>
          <a:xfrm>
            <a:off x="304800" y="1600200"/>
            <a:ext cx="8534400" cy="4038600"/>
          </a:xfrm>
        </p:spPr>
        <p:txBody>
          <a:bodyPr>
            <a:normAutofit fontScale="92500"/>
          </a:bodyPr>
          <a:lstStyle/>
          <a:p>
            <a:pPr>
              <a:lnSpc>
                <a:spcPct val="90000"/>
              </a:lnSpc>
              <a:spcAft>
                <a:spcPts val="1200"/>
              </a:spcAft>
            </a:pPr>
            <a:r>
              <a:rPr lang="en-US" sz="3600" b="1" dirty="0"/>
              <a:t>Insert Multiple Math Operators in Formulas</a:t>
            </a:r>
          </a:p>
          <a:p>
            <a:pPr>
              <a:lnSpc>
                <a:spcPct val="90000"/>
              </a:lnSpc>
              <a:spcAft>
                <a:spcPts val="1200"/>
              </a:spcAft>
            </a:pPr>
            <a:r>
              <a:rPr lang="en-US" sz="3600" b="1" dirty="0"/>
              <a:t>Format Grouped Worksheets</a:t>
            </a:r>
          </a:p>
          <a:p>
            <a:pPr>
              <a:lnSpc>
                <a:spcPct val="90000"/>
              </a:lnSpc>
              <a:spcAft>
                <a:spcPts val="1200"/>
              </a:spcAft>
            </a:pPr>
            <a:r>
              <a:rPr lang="en-US" sz="3600" b="1" dirty="0"/>
              <a:t>Insert, Hide, Delete, and Move Worksheets</a:t>
            </a:r>
          </a:p>
          <a:p>
            <a:pPr>
              <a:lnSpc>
                <a:spcPct val="90000"/>
              </a:lnSpc>
              <a:spcAft>
                <a:spcPts val="1200"/>
              </a:spcAft>
            </a:pPr>
            <a:r>
              <a:rPr lang="en-US" sz="3600" b="1" dirty="0"/>
              <a:t>Create Summary Worksheets</a:t>
            </a:r>
          </a:p>
          <a:p>
            <a:pPr>
              <a:lnSpc>
                <a:spcPct val="90000"/>
              </a:lnSpc>
              <a:spcAft>
                <a:spcPts val="1200"/>
              </a:spcAft>
            </a:pPr>
            <a:r>
              <a:rPr lang="en-US" sz="3600" b="1" dirty="0"/>
              <a:t>Create Clustered Bar Charts</a:t>
            </a:r>
          </a:p>
          <a:p>
            <a:pPr marL="0" indent="0">
              <a:lnSpc>
                <a:spcPct val="90000"/>
              </a:lnSpc>
              <a:spcAft>
                <a:spcPts val="1200"/>
              </a:spcAft>
              <a:buNone/>
            </a:pPr>
            <a:endParaRPr lang="en-US" sz="3600" b="1" dirty="0"/>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mp:transition xmlns:mp="http://schemas.microsoft.com/office/mac/powerpoint/2008/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482" y="651287"/>
            <a:ext cx="7908909" cy="1129228"/>
          </a:xfrm>
        </p:spPr>
        <p:txBody>
          <a:bodyPr>
            <a:normAutofit fontScale="90000"/>
          </a:bodyPr>
          <a:lstStyle/>
          <a:p>
            <a:r>
              <a:rPr lang="en-US" dirty="0"/>
              <a:t>Skill 8: Insert, Hide, Delete, and </a:t>
            </a:r>
            <a:br>
              <a:rPr lang="en-US" dirty="0"/>
            </a:br>
            <a:r>
              <a:rPr lang="en-US" dirty="0"/>
              <a:t>Move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84" y="1780515"/>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600" dirty="0"/>
              <a:t>Skill 9: Create Summary Worksheets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3103803232"/>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9: Create Summary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9: Create Summary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9: Create Summary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434758"/>
            <a:ext cx="7214504" cy="406908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10: Create Clustered Bar Charts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403866"/>
            <a:ext cx="7214504" cy="4069080"/>
          </a:xfrm>
          <a:prstGeom prst="rect">
            <a:avLst/>
          </a:prstGeom>
        </p:spPr>
      </p:pic>
    </p:spTree>
    <p:extLst>
      <p:ext uri="{BB962C8B-B14F-4D97-AF65-F5344CB8AC3E}">
        <p14:creationId xmlns:p14="http://schemas.microsoft.com/office/powerpoint/2010/main" val="3616401559"/>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10: Create Clustered Bar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10: Create Clustered Bar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76400"/>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10: Create Clustered Bar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398" y="6492240"/>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39</a:t>
            </a:fld>
            <a:endParaRPr lang="en-US" dirty="0"/>
          </a:p>
        </p:txBody>
      </p:sp>
      <p:sp>
        <p:nvSpPr>
          <p:cNvPr id="9" name="Rectangle 8"/>
          <p:cNvSpPr/>
          <p:nvPr/>
        </p:nvSpPr>
        <p:spPr>
          <a:xfrm>
            <a:off x="762000" y="1660822"/>
            <a:ext cx="7543800" cy="2912464"/>
          </a:xfrm>
          <a:prstGeom prst="rect">
            <a:avLst/>
          </a:prstGeom>
        </p:spPr>
        <p:txBody>
          <a:bodyPr wrap="square">
            <a:spAutoFit/>
          </a:bodyPr>
          <a:lstStyle/>
          <a:p>
            <a:pPr>
              <a:lnSpc>
                <a:spcPct val="110000"/>
              </a:lnSpc>
            </a:pPr>
            <a:r>
              <a:rPr lang="en-US" sz="2800" b="1" dirty="0">
                <a:ea typeface="ＭＳ Ｐゴシック" pitchFamily="34" charset="-128"/>
              </a:rPr>
              <a:t>You will now practice the following additional skills:</a:t>
            </a:r>
          </a:p>
          <a:p>
            <a:pPr marL="971550" lvl="1" indent="-514350">
              <a:lnSpc>
                <a:spcPct val="110000"/>
              </a:lnSpc>
              <a:buFont typeface="+mj-lt"/>
              <a:buAutoNum type="arabicPeriod" startAt="11"/>
            </a:pPr>
            <a:r>
              <a:rPr lang="en-US" sz="2800" b="1" dirty="0">
                <a:ea typeface="ＭＳ Ｐゴシック" pitchFamily="34" charset="-128"/>
              </a:rPr>
              <a:t> Create SmartArt Organization Charts</a:t>
            </a:r>
          </a:p>
          <a:p>
            <a:pPr marL="971550" lvl="1" indent="-514350">
              <a:lnSpc>
                <a:spcPct val="110000"/>
              </a:lnSpc>
              <a:buFont typeface="+mj-lt"/>
              <a:buAutoNum type="arabicPeriod" startAt="11"/>
            </a:pPr>
            <a:r>
              <a:rPr lang="en-US" sz="2800" b="1" dirty="0">
                <a:ea typeface="ＭＳ Ｐゴシック" pitchFamily="34" charset="-128"/>
              </a:rPr>
              <a:t> Create and Insert Screen Shots</a:t>
            </a:r>
          </a:p>
          <a:p>
            <a:pPr marL="971550" lvl="1" indent="-514350">
              <a:lnSpc>
                <a:spcPct val="110000"/>
              </a:lnSpc>
              <a:buFont typeface="+mj-lt"/>
              <a:buAutoNum type="arabicPeriod" startAt="11"/>
            </a:pPr>
            <a:r>
              <a:rPr lang="en-US" sz="2800" b="1" dirty="0">
                <a:ea typeface="ＭＳ Ｐゴシック" pitchFamily="34" charset="-128"/>
              </a:rPr>
              <a:t> Modify the Quick Access Toolbar</a:t>
            </a:r>
          </a:p>
          <a:p>
            <a:pPr marL="971550" lvl="1" indent="-514350">
              <a:lnSpc>
                <a:spcPct val="110000"/>
              </a:lnSpc>
              <a:buFont typeface="+mj-lt"/>
              <a:buAutoNum type="arabicPeriod" startAt="11"/>
            </a:pPr>
            <a:r>
              <a:rPr lang="en-US" sz="2800" b="1" dirty="0">
                <a:ea typeface="ＭＳ Ｐゴシック" pitchFamily="34" charset="-128"/>
              </a:rPr>
              <a:t> Create and Edit Hyperlinks</a:t>
            </a:r>
          </a:p>
        </p:txBody>
      </p:sp>
    </p:spTree>
    <p:extLst>
      <p:ext uri="{BB962C8B-B14F-4D97-AF65-F5344CB8AC3E}">
        <p14:creationId xmlns:p14="http://schemas.microsoft.com/office/powerpoint/2010/main" val="1341127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97F33F24-5111-4524-9375-24241E4B6E0C}" type="slidenum">
              <a:rPr lang="en-US" smtClean="0"/>
              <a:pPr/>
              <a:t>4</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605" y="2886031"/>
            <a:ext cx="2362200" cy="15729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72" y="1633726"/>
            <a:ext cx="2734056" cy="21488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7149" y="2203543"/>
            <a:ext cx="3097249" cy="213817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6337" y="3672502"/>
            <a:ext cx="3147091" cy="1791938"/>
          </a:xfrm>
          <a:prstGeom prst="rect">
            <a:avLst/>
          </a:prstGeom>
        </p:spPr>
      </p:pic>
      <p:sp>
        <p:nvSpPr>
          <p:cNvPr id="11" name="Footer Placeholder 1"/>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Tree>
    <p:extLst>
      <p:ext uri="{BB962C8B-B14F-4D97-AF65-F5344CB8AC3E}">
        <p14:creationId xmlns:p14="http://schemas.microsoft.com/office/powerpoint/2010/main" val="287946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63" y="634841"/>
            <a:ext cx="7908909" cy="1129228"/>
          </a:xfrm>
        </p:spPr>
        <p:txBody>
          <a:bodyPr>
            <a:normAutofit fontScale="90000"/>
          </a:bodyPr>
          <a:lstStyle/>
          <a:p>
            <a:r>
              <a:rPr lang="en-US" dirty="0"/>
              <a:t>More Skills 11: Create Organization Charts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40</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0019" y="1828800"/>
            <a:ext cx="5442395" cy="4069080"/>
          </a:xfrm>
        </p:spPr>
      </p:pic>
    </p:spTree>
    <p:extLst>
      <p:ext uri="{BB962C8B-B14F-4D97-AF65-F5344CB8AC3E}">
        <p14:creationId xmlns:p14="http://schemas.microsoft.com/office/powerpoint/2010/main" val="3688616642"/>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More Skills 12: Create and Insert Screen Shots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24000"/>
            <a:ext cx="5260623" cy="4069080"/>
          </a:xfrm>
          <a:prstGeom prst="rect">
            <a:avLst/>
          </a:prstGeom>
        </p:spPr>
      </p:pic>
    </p:spTree>
    <p:extLst>
      <p:ext uri="{BB962C8B-B14F-4D97-AF65-F5344CB8AC3E}">
        <p14:creationId xmlns:p14="http://schemas.microsoft.com/office/powerpoint/2010/main" val="2521474637"/>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2800" dirty="0"/>
              <a:t>More Skills 13: Modify the Quick Access Toolbox</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42</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922" y="1600200"/>
            <a:ext cx="7214263" cy="4069080"/>
          </a:xfrm>
        </p:spPr>
      </p:pic>
    </p:spTree>
    <p:extLst>
      <p:ext uri="{BB962C8B-B14F-4D97-AF65-F5344CB8AC3E}">
        <p14:creationId xmlns:p14="http://schemas.microsoft.com/office/powerpoint/2010/main" val="1725901292"/>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45" y="544698"/>
            <a:ext cx="7908909" cy="1129228"/>
          </a:xfrm>
        </p:spPr>
        <p:txBody>
          <a:bodyPr>
            <a:normAutofit fontScale="90000"/>
          </a:bodyPr>
          <a:lstStyle/>
          <a:p>
            <a:r>
              <a:rPr lang="en-US" dirty="0"/>
              <a:t>More Skills 14: Create and Edit Hyperlinks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43</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066" y="1905000"/>
            <a:ext cx="7205865" cy="4069080"/>
          </a:xfrm>
        </p:spPr>
      </p:pic>
    </p:spTree>
    <p:extLst>
      <p:ext uri="{BB962C8B-B14F-4D97-AF65-F5344CB8AC3E}">
        <p14:creationId xmlns:p14="http://schemas.microsoft.com/office/powerpoint/2010/main" val="879948028"/>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Summary</a:t>
            </a:r>
          </a:p>
        </p:txBody>
      </p:sp>
      <p:sp>
        <p:nvSpPr>
          <p:cNvPr id="3" name="Content Placeholder 2"/>
          <p:cNvSpPr>
            <a:spLocks noGrp="1"/>
          </p:cNvSpPr>
          <p:nvPr>
            <p:ph idx="1"/>
          </p:nvPr>
        </p:nvSpPr>
        <p:spPr>
          <a:xfrm>
            <a:off x="304800" y="1981200"/>
            <a:ext cx="8534400" cy="3916363"/>
          </a:xfrm>
        </p:spPr>
        <p:txBody>
          <a:bodyPr>
            <a:noAutofit/>
          </a:bodyPr>
          <a:lstStyle/>
          <a:p>
            <a:r>
              <a:rPr lang="en-US" sz="3600" b="1" dirty="0"/>
              <a:t>In this chapter you have learned to:</a:t>
            </a:r>
          </a:p>
          <a:p>
            <a:pPr lvl="1"/>
            <a:r>
              <a:rPr lang="en-US" sz="3600" b="1" dirty="0"/>
              <a:t> Organize Worksheet Tabs</a:t>
            </a:r>
          </a:p>
          <a:p>
            <a:pPr lvl="1"/>
            <a:r>
              <a:rPr lang="en-US" sz="3600" b="1" dirty="0"/>
              <a:t> Work with Grouped Worksheets</a:t>
            </a:r>
          </a:p>
          <a:p>
            <a:pPr lvl="1"/>
            <a:r>
              <a:rPr lang="en-US" sz="3600" b="1" dirty="0"/>
              <a:t> Create Summary Worksheets</a:t>
            </a:r>
          </a:p>
          <a:p>
            <a:pPr lvl="1"/>
            <a:r>
              <a:rPr lang="en-US" sz="3600" b="1" dirty="0"/>
              <a:t> Create Clustered Bar Charts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44</a:t>
            </a:fld>
            <a:endParaRPr lang="en-US" dirty="0"/>
          </a:p>
        </p:txBody>
      </p:sp>
    </p:spTree>
    <p:extLst>
      <p:ext uri="{BB962C8B-B14F-4D97-AF65-F5344CB8AC3E}">
        <p14:creationId xmlns:p14="http://schemas.microsoft.com/office/powerpoint/2010/main" val="14975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Questions</a:t>
            </a:r>
          </a:p>
        </p:txBody>
      </p:sp>
      <p:pic>
        <p:nvPicPr>
          <p:cNvPr id="6"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91855" y="1295400"/>
            <a:ext cx="4560289" cy="4525963"/>
          </a:xfrm>
          <a:noFill/>
          <a:ln/>
        </p:spPr>
      </p:pic>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45</a:t>
            </a:fld>
            <a:endParaRPr lang="en-US" dirty="0"/>
          </a:p>
        </p:txBody>
      </p:sp>
    </p:spTree>
  </p:cSld>
  <p:clrMapOvr>
    <a:masterClrMapping/>
  </p:clrMapOvr>
  <p:transition spd="slow">
    <p:wheel spokes="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7F33F24-5111-4524-9375-24241E4B6E0C}" type="slidenum">
              <a:rPr lang="en-US" smtClean="0"/>
              <a:pPr/>
              <a:t>46</a:t>
            </a:fld>
            <a:endParaRPr lang="en-US" dirty="0"/>
          </a:p>
        </p:txBody>
      </p:sp>
      <p:pic>
        <p:nvPicPr>
          <p:cNvPr id="1026" name="Picture 1" descr="cid:3293795473_475244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748" y="2057400"/>
            <a:ext cx="5486400" cy="1714500"/>
          </a:xfrm>
          <a:prstGeom prst="rect">
            <a:avLst/>
          </a:prstGeom>
          <a:noFill/>
          <a:ln w="9525">
            <a:noFill/>
            <a:miter lim="800000"/>
            <a:headEnd/>
            <a:tailEnd/>
          </a:ln>
        </p:spPr>
      </p:pic>
      <p:sp>
        <p:nvSpPr>
          <p:cNvPr id="8" name="TextBox 6"/>
          <p:cNvSpPr txBox="1">
            <a:spLocks noChangeArrowheads="1"/>
          </p:cNvSpPr>
          <p:nvPr/>
        </p:nvSpPr>
        <p:spPr bwMode="auto">
          <a:xfrm>
            <a:off x="342900" y="4648200"/>
            <a:ext cx="8458200" cy="1200329"/>
          </a:xfrm>
          <a:prstGeom prst="rect">
            <a:avLst/>
          </a:prstGeom>
          <a:noFill/>
          <a:ln w="9525">
            <a:noFill/>
            <a:miter lim="800000"/>
            <a:headEnd/>
            <a:tailEnd/>
          </a:ln>
        </p:spPr>
        <p:txBody>
          <a:bodyPr wrap="square">
            <a:spAutoFit/>
          </a:bodyPr>
          <a:lstStyle/>
          <a:p>
            <a:pPr algn="ctr"/>
            <a:r>
              <a:rPr lang="en-US" dirty="0">
                <a:latin typeface="Garamond" pitchFamily="18" charset="0"/>
                <a:cs typeface="Arial" pitchFamily="34"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dirty="0"/>
              <a:t>Skill 1: Organize Worksheet Tabs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394254"/>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sz="3600" dirty="0"/>
              <a:t>Skill 1: Organize Worksheet Tabs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extLst>
      <p:ext uri="{BB962C8B-B14F-4D97-AF65-F5344CB8AC3E}">
        <p14:creationId xmlns:p14="http://schemas.microsoft.com/office/powerpoint/2010/main" val="228395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sz="3600" dirty="0"/>
              <a:t>Skill 1: Organize Worksheet Tabs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7</a:t>
            </a:fld>
            <a:endParaRPr lang="en-US" dirty="0"/>
          </a:p>
        </p:txBody>
      </p:sp>
      <p:sp>
        <p:nvSpPr>
          <p:cNvPr id="3" name="Content Placeholder 2"/>
          <p:cNvSpPr>
            <a:spLocks noGrp="1"/>
          </p:cNvSpPr>
          <p:nvPr>
            <p:ph idx="1"/>
          </p:nvPr>
        </p:nvSpPr>
        <p:spPr/>
        <p:txBody>
          <a:bodyPr/>
          <a:lstStyle/>
          <a:p>
            <a:pPr lvl="1"/>
            <a:endParaRPr lang="en-US" sz="2800" b="1" dirty="0">
              <a:latin typeface="Calibri" pitchFamily="34" charset="0"/>
            </a:endParaRP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21798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sz="3600" dirty="0"/>
              <a:t>Skill 1: Organize Worksheet Tabs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8</a:t>
            </a:fld>
            <a:endParaRPr lang="en-US" dirty="0"/>
          </a:p>
        </p:txBody>
      </p:sp>
      <p:sp>
        <p:nvSpPr>
          <p:cNvPr id="3" name="Content Placeholder 2"/>
          <p:cNvSpPr>
            <a:spLocks noGrp="1"/>
          </p:cNvSpPr>
          <p:nvPr>
            <p:ph idx="1"/>
          </p:nvPr>
        </p:nvSpPr>
        <p:spPr/>
        <p:txBody>
          <a:bodyPr/>
          <a:lstStyle/>
          <a:p>
            <a:pPr marL="457200" lvl="1" indent="0">
              <a:buNone/>
            </a:pPr>
            <a:endParaRPr lang="en-US" sz="2800" b="1" dirty="0">
              <a:latin typeface="Calibri" pitchFamily="34" charset="0"/>
            </a:endParaRP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8" y="1524000"/>
            <a:ext cx="7214504" cy="4069080"/>
          </a:xfrm>
          <a:prstGeom prst="rect">
            <a:avLst/>
          </a:prstGeom>
        </p:spPr>
      </p:pic>
    </p:spTree>
    <p:extLst>
      <p:ext uri="{BB962C8B-B14F-4D97-AF65-F5344CB8AC3E}">
        <p14:creationId xmlns:p14="http://schemas.microsoft.com/office/powerpoint/2010/main" val="24291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a:bodyPr>
          <a:lstStyle/>
          <a:p>
            <a:pPr marL="742950" indent="-742950">
              <a:spcAft>
                <a:spcPts val="1200"/>
              </a:spcAft>
            </a:pPr>
            <a:r>
              <a:rPr lang="en-US" dirty="0"/>
              <a:t>Skill 2: Enter and Format Dates</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82" y="1600200"/>
            <a:ext cx="7214504" cy="4069080"/>
          </a:xfrm>
          <a:prstGeom prst="rect">
            <a:avLst/>
          </a:prstGeo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11961</TotalTime>
  <Words>2589</Words>
  <Application>Microsoft Office PowerPoint</Application>
  <PresentationFormat>On-screen Show (4:3)</PresentationFormat>
  <Paragraphs>330</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Garamond</vt:lpstr>
      <vt:lpstr>ＭＳ Ｐゴシック</vt:lpstr>
      <vt:lpstr>Success-Pearson</vt:lpstr>
      <vt:lpstr>Skills for Success  with Microsoft Office 2016 Volume 1</vt:lpstr>
      <vt:lpstr>Skills</vt:lpstr>
      <vt:lpstr>Skills (cont.)</vt:lpstr>
      <vt:lpstr>Introduction</vt:lpstr>
      <vt:lpstr>Skill 1: Organize Worksheet Tabs</vt:lpstr>
      <vt:lpstr>Skill 1: Organize Worksheet Tabs (cont.)</vt:lpstr>
      <vt:lpstr>Skill 1: Organize Worksheet Tabs (cont.)</vt:lpstr>
      <vt:lpstr>Skill 1: Organize Worksheet Tabs (cont.)</vt:lpstr>
      <vt:lpstr>Skill 2: Enter and Format Dates</vt:lpstr>
      <vt:lpstr>Skill 2: Enter and Format Dates (cont.)</vt:lpstr>
      <vt:lpstr>Skill 2: Enter and Format Dates (cont.)</vt:lpstr>
      <vt:lpstr>Skill 2: Enter and Format Dates (cont.)</vt:lpstr>
      <vt:lpstr> Skill 3: Clear Cell Contents and Formats </vt:lpstr>
      <vt:lpstr> Skill 3: Clear Cell Contents and Formats (cont.) </vt:lpstr>
      <vt:lpstr> Skill 3: Clear Cell Contents and Formats (cont.) </vt:lpstr>
      <vt:lpstr> Skill 4: Move Cell Contents and  Use Paste Options  </vt:lpstr>
      <vt:lpstr> Skill 4: Move Cell Contents and  Use Paste Options (cont.)</vt:lpstr>
      <vt:lpstr> Skill 4: Move Cell Contents and Use Paste Options (cont.) </vt:lpstr>
      <vt:lpstr> Skill 4: Move Cell Contents and Use Paste Options (cont.) </vt:lpstr>
      <vt:lpstr>Skill 5: Enter Data in Grouped Worksheets</vt:lpstr>
      <vt:lpstr>Skill 5: Enter Data in Grouped Worksheets (cont.)</vt:lpstr>
      <vt:lpstr>Skill 5: Enter Data in Grouped Worksheets (cont.)</vt:lpstr>
      <vt:lpstr>Skill 6: Insert Multiple Math Operators in Formulas </vt:lpstr>
      <vt:lpstr>Skill 6: Insert Multiple Math Operators in Formulas (cont.)</vt:lpstr>
      <vt:lpstr>Skill 7: Format Grouped Worksheets </vt:lpstr>
      <vt:lpstr>Skill 7: Format Grouped Worksheets (cont.) </vt:lpstr>
      <vt:lpstr>Skill 7: Format Grouped Worksheets (cont.) </vt:lpstr>
      <vt:lpstr>Skill 8: Insert, Hide, Delete, and  Move Worksheets</vt:lpstr>
      <vt:lpstr>Skill 8: Insert, Hide, Delete, and  Move Worksheets (cont.)</vt:lpstr>
      <vt:lpstr>Skill 8: Insert, Hide, Delete, and  Move Worksheets (cont.)</vt:lpstr>
      <vt:lpstr>Skill 9: Create Summary Worksheets</vt:lpstr>
      <vt:lpstr>Skill 9: Create Summary Worksheets (cont.)</vt:lpstr>
      <vt:lpstr>Skill 9: Create Summary Worksheets (cont.)</vt:lpstr>
      <vt:lpstr>Skill 9: Create Summary Worksheets (cont.)</vt:lpstr>
      <vt:lpstr>Skill 10: Create Clustered Bar Charts</vt:lpstr>
      <vt:lpstr>Skill 10: Create Clustered Bar Charts (cont.)</vt:lpstr>
      <vt:lpstr>Skill 10: Create Clustered Bar Charts (cont.)</vt:lpstr>
      <vt:lpstr>Skill 10: Create Clustered Bar Charts (cont.)</vt:lpstr>
      <vt:lpstr>More Skills For Success</vt:lpstr>
      <vt:lpstr>More Skills 11: Create Organization Charts</vt:lpstr>
      <vt:lpstr>More Skills 12: Create and Insert Screen Shots</vt:lpstr>
      <vt:lpstr>More Skills 13: Modify the Quick Access Toolbox</vt:lpstr>
      <vt:lpstr>More Skills 14: Create and Edit Hyperlinks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3</cp:revision>
  <dcterms:created xsi:type="dcterms:W3CDTF">2016-02-04T22:39:07Z</dcterms:created>
  <dcterms:modified xsi:type="dcterms:W3CDTF">2016-03-05T14:42:24Z</dcterms:modified>
</cp:coreProperties>
</file>